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6858000" cx="12192000"/>
  <p:notesSz cx="6858000" cy="9144000"/>
  <p:embeddedFontLst>
    <p:embeddedFont>
      <p:font typeface="Amiri"/>
      <p:regular r:id="rId72"/>
      <p:bold r:id="rId73"/>
      <p:italic r:id="rId74"/>
      <p:boldItalic r:id="rId75"/>
    </p:embeddedFont>
    <p:embeddedFont>
      <p:font typeface="Century Gothic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0" roundtripDataSignature="AMtx7mjJ7Bi6Oeslla6ZEQVbvnWb9Puw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Amiri-bold.fntdata"/><Relationship Id="rId72" Type="http://schemas.openxmlformats.org/officeDocument/2006/relationships/font" Target="fonts/Amiri-regular.fntdata"/><Relationship Id="rId31" Type="http://schemas.openxmlformats.org/officeDocument/2006/relationships/slide" Target="slides/slide27.xml"/><Relationship Id="rId75" Type="http://schemas.openxmlformats.org/officeDocument/2006/relationships/font" Target="fonts/Amiri-boldItalic.fntdata"/><Relationship Id="rId30" Type="http://schemas.openxmlformats.org/officeDocument/2006/relationships/slide" Target="slides/slide26.xml"/><Relationship Id="rId74" Type="http://schemas.openxmlformats.org/officeDocument/2006/relationships/font" Target="fonts/Amiri-italic.fntdata"/><Relationship Id="rId33" Type="http://schemas.openxmlformats.org/officeDocument/2006/relationships/slide" Target="slides/slide29.xml"/><Relationship Id="rId77" Type="http://schemas.openxmlformats.org/officeDocument/2006/relationships/font" Target="fonts/CenturyGothic-bold.fntdata"/><Relationship Id="rId32" Type="http://schemas.openxmlformats.org/officeDocument/2006/relationships/slide" Target="slides/slide28.xml"/><Relationship Id="rId76" Type="http://schemas.openxmlformats.org/officeDocument/2006/relationships/font" Target="fonts/CenturyGothic-regular.fntdata"/><Relationship Id="rId35" Type="http://schemas.openxmlformats.org/officeDocument/2006/relationships/slide" Target="slides/slide31.xml"/><Relationship Id="rId79" Type="http://schemas.openxmlformats.org/officeDocument/2006/relationships/font" Target="fonts/CenturyGothic-boldItalic.fntdata"/><Relationship Id="rId34" Type="http://schemas.openxmlformats.org/officeDocument/2006/relationships/slide" Target="slides/slide30.xml"/><Relationship Id="rId78" Type="http://schemas.openxmlformats.org/officeDocument/2006/relationships/font" Target="fonts/CenturyGothic-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0" name="Google Shape;20;p7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9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9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79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7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0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0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8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1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1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81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8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8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81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2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2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8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8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8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3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83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83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83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83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83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8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8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8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84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84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84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84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84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84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84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84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84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8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8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8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8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8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85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8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8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8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6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86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8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8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8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7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3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7" name="Google Shape;37;p73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7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4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5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0" name="Google Shape;50;p75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1" name="Google Shape;51;p75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2" name="Google Shape;52;p75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3" name="Google Shape;53;p7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7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7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77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7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8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8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0" name="Google Shape;70;p78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7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1" algn="ctr">
              <a:spcBef>
                <a:spcPts val="0"/>
              </a:spcBef>
              <a:buNone/>
              <a:defRPr/>
            </a:lvl1pPr>
            <a:lvl2pPr indent="0" lvl="1" marL="0" rtl="1" algn="ctr">
              <a:spcBef>
                <a:spcPts val="0"/>
              </a:spcBef>
              <a:buNone/>
              <a:defRPr/>
            </a:lvl2pPr>
            <a:lvl3pPr indent="0" lvl="2" marL="0" rtl="1" algn="ctr">
              <a:spcBef>
                <a:spcPts val="0"/>
              </a:spcBef>
              <a:buNone/>
              <a:defRPr/>
            </a:lvl3pPr>
            <a:lvl4pPr indent="0" lvl="3" marL="0" rtl="1" algn="ctr">
              <a:spcBef>
                <a:spcPts val="0"/>
              </a:spcBef>
              <a:buNone/>
              <a:defRPr/>
            </a:lvl4pPr>
            <a:lvl5pPr indent="0" lvl="4" marL="0" rtl="1" algn="ctr">
              <a:spcBef>
                <a:spcPts val="0"/>
              </a:spcBef>
              <a:buNone/>
              <a:defRPr/>
            </a:lvl5pPr>
            <a:lvl6pPr indent="0" lvl="5" marL="0" rtl="1" algn="ctr">
              <a:spcBef>
                <a:spcPts val="0"/>
              </a:spcBef>
              <a:buNone/>
              <a:defRPr/>
            </a:lvl6pPr>
            <a:lvl7pPr indent="0" lvl="6" marL="0" rtl="1" algn="ctr">
              <a:spcBef>
                <a:spcPts val="0"/>
              </a:spcBef>
              <a:buNone/>
              <a:defRPr/>
            </a:lvl7pPr>
            <a:lvl8pPr indent="0" lvl="7" marL="0" rtl="1" algn="ctr">
              <a:spcBef>
                <a:spcPts val="0"/>
              </a:spcBef>
              <a:buNone/>
              <a:defRPr/>
            </a:lvl8pPr>
            <a:lvl9pPr indent="0" lvl="8" marL="0" rtl="1" algn="ctr">
              <a:spcBef>
                <a:spcPts val="0"/>
              </a:spcBef>
              <a:buNone/>
              <a:defRPr/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9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69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6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6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6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6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6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6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6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6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1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1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1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1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1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1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1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1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1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jpg"/><Relationship Id="rId4" Type="http://schemas.openxmlformats.org/officeDocument/2006/relationships/image" Target="../media/image7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jpg"/><Relationship Id="rId4" Type="http://schemas.openxmlformats.org/officeDocument/2006/relationships/image" Target="../media/image8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4.jpg"/><Relationship Id="rId4" Type="http://schemas.openxmlformats.org/officeDocument/2006/relationships/image" Target="../media/image7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Relationship Id="rId4" Type="http://schemas.openxmlformats.org/officeDocument/2006/relationships/image" Target="../media/image8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151" y="0"/>
            <a:ext cx="122651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21" name="Google Shape;22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7810" y="0"/>
            <a:ext cx="6714190" cy="3434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22" name="Google Shape;2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7810" y="3423170"/>
            <a:ext cx="6714190" cy="343483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 txBox="1"/>
          <p:nvPr/>
        </p:nvSpPr>
        <p:spPr>
          <a:xfrm>
            <a:off x="127604" y="74425"/>
            <a:ext cx="258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5E1A8"/>
              </a:buClr>
              <a:buSzPts val="2800"/>
              <a:buFont typeface="Amiri"/>
              <a:buChar char="o"/>
            </a:pPr>
            <a:r>
              <a:rPr lang="en-US" sz="2800">
                <a:solidFill>
                  <a:srgbClr val="F5E1A8"/>
                </a:solidFill>
                <a:latin typeface="Amiri"/>
                <a:ea typeface="Amiri"/>
                <a:cs typeface="Amiri"/>
                <a:sym typeface="Amiri"/>
              </a:rPr>
              <a:t>Locations</a:t>
            </a:r>
            <a:endParaRPr sz="28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pic>
        <p:nvPicPr>
          <p:cNvPr descr="A screenshot of a computer&#10;&#10;AI-generated content may be incorrect." id="224" name="Google Shape;22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433852"/>
            <a:ext cx="5477810" cy="413098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/>
          <p:nvPr/>
        </p:nvSpPr>
        <p:spPr>
          <a:xfrm>
            <a:off x="1008319" y="5634249"/>
            <a:ext cx="1001234" cy="15390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395445" y="4635395"/>
            <a:ext cx="1001234" cy="15390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556707" y="5162369"/>
            <a:ext cx="1001234" cy="15390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5677789" y="4132037"/>
            <a:ext cx="1499188" cy="977654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9711070" y="336038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127600" y="1130988"/>
            <a:ext cx="427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miri"/>
              <a:buChar char="o"/>
            </a:pPr>
            <a:r>
              <a:rPr lang="en-US" sz="1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&gt; Financial &gt; Flex field &gt; Segments</a:t>
            </a:r>
            <a:endParaRPr>
              <a:solidFill>
                <a:schemeClr val="dk1"/>
              </a:solidFill>
              <a:latin typeface="Amiri"/>
              <a:ea typeface="Amiri"/>
              <a:cs typeface="Amiri"/>
              <a:sym typeface="Ami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35" name="Google Shape;23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7810" y="0"/>
            <a:ext cx="6714190" cy="3296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36" name="Google Shape;2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33852"/>
            <a:ext cx="5477810" cy="413098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2"/>
          <p:cNvSpPr/>
          <p:nvPr/>
        </p:nvSpPr>
        <p:spPr>
          <a:xfrm>
            <a:off x="1008319" y="5634249"/>
            <a:ext cx="1001234" cy="15390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395445" y="4635395"/>
            <a:ext cx="1001234" cy="15390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556707" y="5162369"/>
            <a:ext cx="1001234" cy="15390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214701" y="132750"/>
            <a:ext cx="235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5E1A8"/>
              </a:buClr>
              <a:buSzPts val="2800"/>
              <a:buFont typeface="Amiri"/>
              <a:buChar char="o"/>
            </a:pPr>
            <a:r>
              <a:rPr lang="en-US" sz="2800">
                <a:solidFill>
                  <a:srgbClr val="F5E1A8"/>
                </a:solidFill>
                <a:latin typeface="Amiri"/>
                <a:ea typeface="Amiri"/>
                <a:cs typeface="Amiri"/>
                <a:sym typeface="Amiri"/>
              </a:rPr>
              <a:t>Asset Key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9870559" y="293428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screenshot of a computer&#10;&#10;AI-generated content may be incorrect." id="242" name="Google Shape;2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7810" y="3108309"/>
            <a:ext cx="6714190" cy="375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2"/>
          <p:cNvSpPr/>
          <p:nvPr/>
        </p:nvSpPr>
        <p:spPr>
          <a:xfrm>
            <a:off x="5837275" y="3940671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214700" y="1043900"/>
            <a:ext cx="4598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miri"/>
              <a:buChar char="o"/>
            </a:pPr>
            <a:r>
              <a:rPr lang="en-US" sz="1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&gt; Financial &gt; Flex field &gt; Segments</a:t>
            </a:r>
            <a:endParaRPr>
              <a:solidFill>
                <a:schemeClr val="dk1"/>
              </a:solidFill>
              <a:latin typeface="Amiri"/>
              <a:ea typeface="Amiri"/>
              <a:cs typeface="Amiri"/>
              <a:sym typeface="Ami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49" name="Google Shape;24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795" y="0"/>
            <a:ext cx="7576475" cy="35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 txBox="1"/>
          <p:nvPr/>
        </p:nvSpPr>
        <p:spPr>
          <a:xfrm>
            <a:off x="255182" y="372139"/>
            <a:ext cx="18918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•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Value Set</a:t>
            </a:r>
            <a:endParaRPr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251" name="Google Shape;251;p13"/>
          <p:cNvSpPr txBox="1"/>
          <p:nvPr/>
        </p:nvSpPr>
        <p:spPr>
          <a:xfrm>
            <a:off x="255182" y="833804"/>
            <a:ext cx="42450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miri"/>
              <a:buChar char="o"/>
            </a:pPr>
            <a:r>
              <a:rPr lang="en-US" sz="1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Financial &gt; Flex field &gt; key &gt; value</a:t>
            </a:r>
            <a:endParaRPr>
              <a:latin typeface="Amiri"/>
              <a:ea typeface="Amiri"/>
              <a:cs typeface="Amiri"/>
              <a:sym typeface="Amiri"/>
            </a:endParaRPr>
          </a:p>
        </p:txBody>
      </p:sp>
      <p:pic>
        <p:nvPicPr>
          <p:cNvPr descr="A screenshot of a computer&#10;&#10;AI-generated content may be incorrect." id="252" name="Google Shape;25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766236"/>
            <a:ext cx="4401880" cy="471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53" name="Google Shape;25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5795" y="3529674"/>
            <a:ext cx="7576475" cy="332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3"/>
          <p:cNvSpPr/>
          <p:nvPr/>
        </p:nvSpPr>
        <p:spPr>
          <a:xfrm>
            <a:off x="850605" y="5074120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1291126" y="6024196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7003312" y="5418596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8335926" y="1846057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489098" y="4484904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63" name="Google Shape;263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312195" cy="4087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64" name="Google Shape;2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9711" y="3395690"/>
            <a:ext cx="6822289" cy="346231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/>
          <p:nvPr/>
        </p:nvSpPr>
        <p:spPr>
          <a:xfrm>
            <a:off x="8080745" y="5227211"/>
            <a:ext cx="1711800" cy="23940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74429" y="3289921"/>
            <a:ext cx="3413185" cy="278157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6633375" y="1539400"/>
            <a:ext cx="51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نختار major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72" name="Google Shape;272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453963" cy="4227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73" name="Google Shape;2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9697" y="2811726"/>
            <a:ext cx="6322303" cy="40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5"/>
          <p:cNvSpPr/>
          <p:nvPr/>
        </p:nvSpPr>
        <p:spPr>
          <a:xfrm>
            <a:off x="5869697" y="5152002"/>
            <a:ext cx="3401894" cy="781342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946298" y="1569611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8080300" y="1316450"/>
            <a:ext cx="32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بعد كدا نختار minor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81" name="Google Shape;281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5437561" cy="3242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82" name="Google Shape;2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3218" y="0"/>
            <a:ext cx="5908780" cy="3220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83" name="Google Shape;2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4814" y="3411563"/>
            <a:ext cx="6029679" cy="3316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84" name="Google Shape;28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8827" y="3296397"/>
            <a:ext cx="5437561" cy="356160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6"/>
          <p:cNvSpPr/>
          <p:nvPr/>
        </p:nvSpPr>
        <p:spPr>
          <a:xfrm>
            <a:off x="2509285" y="1782262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16"/>
          <p:cNvSpPr/>
          <p:nvPr/>
        </p:nvSpPr>
        <p:spPr>
          <a:xfrm>
            <a:off x="9073117" y="1782262"/>
            <a:ext cx="1711841" cy="354882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16"/>
          <p:cNvSpPr/>
          <p:nvPr/>
        </p:nvSpPr>
        <p:spPr>
          <a:xfrm>
            <a:off x="9073117" y="1240002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16"/>
          <p:cNvSpPr/>
          <p:nvPr/>
        </p:nvSpPr>
        <p:spPr>
          <a:xfrm>
            <a:off x="2718779" y="4837765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2722324" y="5439863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16"/>
          <p:cNvSpPr/>
          <p:nvPr/>
        </p:nvSpPr>
        <p:spPr>
          <a:xfrm>
            <a:off x="6645349" y="5200430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95" name="Google Shape;29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1525" y="1336564"/>
            <a:ext cx="7475400" cy="52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7"/>
          <p:cNvSpPr/>
          <p:nvPr/>
        </p:nvSpPr>
        <p:spPr>
          <a:xfrm>
            <a:off x="7814930" y="1637423"/>
            <a:ext cx="1711800" cy="81870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7973500" y="4209500"/>
            <a:ext cx="1711800" cy="23940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7973506" y="2634521"/>
            <a:ext cx="1977600" cy="109530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85324" y="170125"/>
            <a:ext cx="4546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miri"/>
              <a:buChar char="⮚"/>
            </a:pPr>
            <a:r>
              <a:rPr lang="en-US" sz="2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System Control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pic>
        <p:nvPicPr>
          <p:cNvPr descr="A screenshot of a computer&#10;&#10;AI-generated content may be incorrect." id="300" name="Google Shape;3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67690"/>
            <a:ext cx="3891516" cy="47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7"/>
          <p:cNvSpPr/>
          <p:nvPr/>
        </p:nvSpPr>
        <p:spPr>
          <a:xfrm>
            <a:off x="645043" y="3810057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17"/>
          <p:cNvSpPr/>
          <p:nvPr/>
        </p:nvSpPr>
        <p:spPr>
          <a:xfrm>
            <a:off x="645043" y="3570624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1089837" y="5070772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85325" y="746600"/>
            <a:ext cx="702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miri"/>
              <a:buChar char="●"/>
            </a:pPr>
            <a:r>
              <a:rPr lang="en-US" sz="20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&gt; Asset System &gt; System Control</a:t>
            </a:r>
            <a:endParaRPr sz="20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309" name="Google Shape;309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184" y="829313"/>
            <a:ext cx="7005816" cy="570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/>
        </p:nvSpPr>
        <p:spPr>
          <a:xfrm>
            <a:off x="191375" y="352250"/>
            <a:ext cx="348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miri"/>
              <a:buChar char="⮚"/>
            </a:pPr>
            <a:r>
              <a:rPr lang="en-US" sz="2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Fiscal Years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pic>
        <p:nvPicPr>
          <p:cNvPr descr="A screenshot of a computer&#10;&#10;AI-generated content may be incorrect." id="311" name="Google Shape;3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67690"/>
            <a:ext cx="3891516" cy="47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/>
          <p:nvPr/>
        </p:nvSpPr>
        <p:spPr>
          <a:xfrm>
            <a:off x="848091" y="3773600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639505" y="3564465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1089837" y="4422415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7787983" y="1391908"/>
            <a:ext cx="1802218" cy="71333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7906492" y="2221247"/>
            <a:ext cx="1711841" cy="446595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18"/>
          <p:cNvSpPr/>
          <p:nvPr/>
        </p:nvSpPr>
        <p:spPr>
          <a:xfrm>
            <a:off x="5240079" y="2667842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191375" y="1024100"/>
            <a:ext cx="580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miri"/>
              <a:buChar char="●"/>
            </a:pPr>
            <a:r>
              <a:rPr lang="en-US" sz="20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&gt; Asset system &gt; Fiscal Year</a:t>
            </a:r>
            <a:endParaRPr sz="20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323" name="Google Shape;32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3265" y="0"/>
            <a:ext cx="7598735" cy="2890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324" name="Google Shape;3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3265" y="2628797"/>
            <a:ext cx="7598735" cy="4233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325" name="Google Shape;32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54769"/>
            <a:ext cx="3891516" cy="47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170121" y="233917"/>
            <a:ext cx="269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miri"/>
              <a:buChar char="⮚"/>
            </a:pPr>
            <a:r>
              <a:rPr lang="en-US" sz="2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Calendar</a:t>
            </a:r>
            <a:endParaRPr sz="28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997688" y="4943210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848833" y="4124678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233917" y="3885245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6537251" y="2154769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7079512" y="2770477"/>
            <a:ext cx="2808767" cy="1234484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5029200" y="4199270"/>
            <a:ext cx="5071729" cy="164841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170125" y="1209650"/>
            <a:ext cx="461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miri"/>
              <a:buChar char="●"/>
            </a:pPr>
            <a:r>
              <a:rPr lang="en-US" sz="20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&gt; Asset System &gt; Calendar</a:t>
            </a:r>
            <a:endParaRPr sz="20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338" name="Google Shape;33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363" y="869818"/>
            <a:ext cx="7109700" cy="598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339" name="Google Shape;3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54769"/>
            <a:ext cx="3891516" cy="47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0"/>
          <p:cNvSpPr txBox="1"/>
          <p:nvPr/>
        </p:nvSpPr>
        <p:spPr>
          <a:xfrm>
            <a:off x="270528" y="212651"/>
            <a:ext cx="421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miri"/>
              <a:buChar char="⮚"/>
            </a:pPr>
            <a:r>
              <a:rPr lang="en-US" sz="2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Prorate Convention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848833" y="4124678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489984" y="3863909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164265" y="5147754"/>
            <a:ext cx="2025502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7781260" y="1414130"/>
            <a:ext cx="2117652" cy="1105786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5415517" y="6137776"/>
            <a:ext cx="4483395" cy="443778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5263559" y="2895901"/>
            <a:ext cx="4422702" cy="33665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5167864" y="2351590"/>
            <a:ext cx="3051103" cy="336652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0" y="1275125"/>
            <a:ext cx="543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miri"/>
              <a:buChar char="●"/>
            </a:pPr>
            <a:r>
              <a:rPr lang="en-US" sz="20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&gt; Asset System &gt; Prorate Convention</a:t>
            </a:r>
            <a:endParaRPr sz="20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1147" y="3131046"/>
            <a:ext cx="1585097" cy="26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938" y="2081695"/>
            <a:ext cx="1944070" cy="236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353" name="Google Shape;3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1460" y="0"/>
            <a:ext cx="662054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354" name="Google Shape;35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460" y="3083415"/>
            <a:ext cx="6620540" cy="3774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355" name="Google Shape;35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54769"/>
            <a:ext cx="3891516" cy="47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>
            <a:off x="106325" y="85050"/>
            <a:ext cx="428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miri"/>
              <a:buChar char="⮚"/>
            </a:pPr>
            <a:r>
              <a:rPr lang="en-US" sz="2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Book Control</a:t>
            </a:r>
            <a:endParaRPr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848833" y="4124678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6992681" y="1257172"/>
            <a:ext cx="1492102" cy="114427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1089837" y="4304042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21"/>
          <p:cNvSpPr/>
          <p:nvPr/>
        </p:nvSpPr>
        <p:spPr>
          <a:xfrm>
            <a:off x="6521302" y="4194517"/>
            <a:ext cx="1339702" cy="902023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21"/>
          <p:cNvSpPr/>
          <p:nvPr/>
        </p:nvSpPr>
        <p:spPr>
          <a:xfrm>
            <a:off x="7405575" y="5369416"/>
            <a:ext cx="1775638" cy="902023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21"/>
          <p:cNvSpPr/>
          <p:nvPr/>
        </p:nvSpPr>
        <p:spPr>
          <a:xfrm>
            <a:off x="7524308" y="1371599"/>
            <a:ext cx="1240463" cy="946299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21"/>
          <p:cNvSpPr txBox="1"/>
          <p:nvPr/>
        </p:nvSpPr>
        <p:spPr>
          <a:xfrm>
            <a:off x="290700" y="879000"/>
            <a:ext cx="45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miri"/>
              <a:buChar char="●"/>
            </a:pPr>
            <a:r>
              <a:rPr lang="en-US" sz="20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&gt; Asset System &gt; Book Controls</a:t>
            </a:r>
            <a:endParaRPr sz="20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368" name="Google Shape;368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5326" y="148175"/>
            <a:ext cx="7049100" cy="397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mputer screen shot of a computer&#10;&#10;AI-generated content may be incorrect." id="369" name="Google Shape;3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9984" y="4203046"/>
            <a:ext cx="7712015" cy="2639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370" name="Google Shape;37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54769"/>
            <a:ext cx="3891516" cy="47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2"/>
          <p:cNvSpPr txBox="1"/>
          <p:nvPr/>
        </p:nvSpPr>
        <p:spPr>
          <a:xfrm>
            <a:off x="159349" y="217220"/>
            <a:ext cx="393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miri"/>
              <a:buChar char="⮚"/>
            </a:pPr>
            <a:r>
              <a:rPr lang="en-US" sz="2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Assets Categories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848833" y="4124678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6284895" y="1995142"/>
            <a:ext cx="1248900" cy="15960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1150088" y="4516511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658334" y="3885245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6096000" y="4869641"/>
            <a:ext cx="1248858" cy="159628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159350" y="1017613"/>
            <a:ext cx="505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miri"/>
              <a:buChar char="●"/>
            </a:pPr>
            <a:r>
              <a:rPr lang="en-US" sz="20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&gt; Asset System &gt; Asset Categories</a:t>
            </a:r>
            <a:endParaRPr sz="20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screen shot of a computer&#10;&#10;AI-generated content may be incorrect." id="382" name="Google Shape;38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5558" t="372"/>
          <a:stretch/>
        </p:blipFill>
        <p:spPr>
          <a:xfrm>
            <a:off x="0" y="964625"/>
            <a:ext cx="5369400" cy="589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383" name="Google Shape;38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5256" y="382772"/>
            <a:ext cx="6556744" cy="647522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3"/>
          <p:cNvSpPr/>
          <p:nvPr/>
        </p:nvSpPr>
        <p:spPr>
          <a:xfrm>
            <a:off x="1760157" y="4954635"/>
            <a:ext cx="1408346" cy="191524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23"/>
          <p:cNvSpPr/>
          <p:nvPr/>
        </p:nvSpPr>
        <p:spPr>
          <a:xfrm>
            <a:off x="-107767" y="2626262"/>
            <a:ext cx="1658700" cy="20910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23"/>
          <p:cNvSpPr/>
          <p:nvPr/>
        </p:nvSpPr>
        <p:spPr>
          <a:xfrm>
            <a:off x="6368902" y="2626242"/>
            <a:ext cx="1775638" cy="3848986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23"/>
          <p:cNvSpPr/>
          <p:nvPr/>
        </p:nvSpPr>
        <p:spPr>
          <a:xfrm>
            <a:off x="595422" y="1304420"/>
            <a:ext cx="776100" cy="1321800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389825" y="251075"/>
            <a:ext cx="325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miri"/>
              <a:buChar char="●"/>
            </a:pPr>
            <a:r>
              <a:rPr lang="en-US" sz="20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General Ledger Accounts</a:t>
            </a:r>
            <a:endParaRPr sz="20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/>
          <p:nvPr>
            <p:ph type="title"/>
          </p:nvPr>
        </p:nvSpPr>
        <p:spPr>
          <a:xfrm>
            <a:off x="1505647" y="1170431"/>
            <a:ext cx="9404723" cy="13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b="1" lang="en-US" sz="4000"/>
              <a:t>Name:Dina Mahmoud Ramadan</a:t>
            </a:r>
            <a:br>
              <a:rPr b="1" lang="en-US" sz="4000"/>
            </a:br>
            <a:endParaRPr/>
          </a:p>
        </p:txBody>
      </p:sp>
      <p:sp>
        <p:nvSpPr>
          <p:cNvPr id="394" name="Google Shape;394;p24"/>
          <p:cNvSpPr txBox="1"/>
          <p:nvPr>
            <p:ph idx="1" type="body"/>
          </p:nvPr>
        </p:nvSpPr>
        <p:spPr>
          <a:xfrm>
            <a:off x="1426464" y="2753183"/>
            <a:ext cx="8623389" cy="349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20"/>
              <a:buNone/>
            </a:pPr>
            <a:r>
              <a:rPr lang="en-US" sz="4400"/>
              <a:t>3-Manual Asset Adition.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3520"/>
              <a:buNone/>
            </a:pPr>
            <a:r>
              <a:rPr lang="en-US" sz="4400"/>
              <a:t>4-Quick Addition.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3520"/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  <p:transition spd="slow" p14:dur="1500"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/>
          <p:nvPr>
            <p:ph type="ctrTitle"/>
          </p:nvPr>
        </p:nvSpPr>
        <p:spPr>
          <a:xfrm>
            <a:off x="-65314" y="-291401"/>
            <a:ext cx="10733314" cy="1487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3-Manual Asset Adition:</a:t>
            </a:r>
            <a:endParaRPr/>
          </a:p>
        </p:txBody>
      </p:sp>
      <p:sp>
        <p:nvSpPr>
          <p:cNvPr id="400" name="Google Shape;400;p25"/>
          <p:cNvSpPr txBox="1"/>
          <p:nvPr>
            <p:ph idx="1" type="subTitle"/>
          </p:nvPr>
        </p:nvSpPr>
        <p:spPr>
          <a:xfrm>
            <a:off x="226088" y="1301262"/>
            <a:ext cx="10441912" cy="3956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ASSET_ASSET WORKBENCH_ADDITION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01" name="Google Shape;4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984" y="1195755"/>
            <a:ext cx="6378764" cy="436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Then We should fill the blancks</a:t>
            </a:r>
            <a:br>
              <a:rPr lang="en-US"/>
            </a:br>
            <a:r>
              <a:rPr lang="en-US"/>
              <a:t>1-Description:</a:t>
            </a:r>
            <a:endParaRPr/>
          </a:p>
        </p:txBody>
      </p:sp>
      <p:pic>
        <p:nvPicPr>
          <p:cNvPr id="407" name="Google Shape;407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1916060"/>
            <a:ext cx="7470948" cy="494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/>
          <p:nvPr>
            <p:ph type="title"/>
          </p:nvPr>
        </p:nvSpPr>
        <p:spPr>
          <a:xfrm>
            <a:off x="646111" y="452718"/>
            <a:ext cx="9404723" cy="1193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2-Category:</a:t>
            </a:r>
            <a:br>
              <a:rPr lang="en-US"/>
            </a:br>
            <a:r>
              <a:rPr lang="en-US"/>
              <a:t>A-major:</a:t>
            </a:r>
            <a:br>
              <a:rPr lang="en-US"/>
            </a:br>
            <a:r>
              <a:rPr lang="en-US"/>
              <a:t>B-minor:</a:t>
            </a:r>
            <a:endParaRPr/>
          </a:p>
        </p:txBody>
      </p:sp>
      <p:pic>
        <p:nvPicPr>
          <p:cNvPr id="413" name="Google Shape;413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13" y="2438273"/>
            <a:ext cx="5848141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0576" y="2438272"/>
            <a:ext cx="5781152" cy="4351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3-Asset key:</a:t>
            </a:r>
            <a:br>
              <a:rPr lang="en-US"/>
            </a:br>
            <a:r>
              <a:rPr lang="en-US"/>
              <a:t>4-Units:</a:t>
            </a:r>
            <a:br>
              <a:rPr lang="en-US"/>
            </a:br>
            <a:r>
              <a:rPr lang="en-US"/>
              <a:t>5-Then press countinue:</a:t>
            </a:r>
            <a:endParaRPr/>
          </a:p>
        </p:txBody>
      </p:sp>
      <p:pic>
        <p:nvPicPr>
          <p:cNvPr id="420" name="Google Shape;420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52" y="2338954"/>
            <a:ext cx="6285244" cy="484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3088" y="2338953"/>
            <a:ext cx="5436159" cy="484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6-Book:</a:t>
            </a:r>
            <a:br>
              <a:rPr lang="en-US"/>
            </a:br>
            <a:endParaRPr/>
          </a:p>
        </p:txBody>
      </p:sp>
      <p:pic>
        <p:nvPicPr>
          <p:cNvPr id="427" name="Google Shape;427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49" y="1281165"/>
            <a:ext cx="9808107" cy="489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"/>
          <p:cNvSpPr txBox="1"/>
          <p:nvPr>
            <p:ph type="title"/>
          </p:nvPr>
        </p:nvSpPr>
        <p:spPr>
          <a:xfrm>
            <a:off x="838200" y="365125"/>
            <a:ext cx="10515600" cy="2734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7-current Cost</a:t>
            </a:r>
            <a:br>
              <a:rPr lang="en-US"/>
            </a:br>
            <a:r>
              <a:rPr lang="en-US"/>
              <a:t>8-Salvage value</a:t>
            </a:r>
            <a:br>
              <a:rPr lang="en-US"/>
            </a:br>
            <a:r>
              <a:rPr lang="en-US"/>
              <a:t>9-Method –Life years-Months</a:t>
            </a:r>
            <a:br>
              <a:rPr lang="en-US"/>
            </a:br>
            <a:r>
              <a:rPr lang="en-US"/>
              <a:t>10-Date in service-prorate convention-prorate date</a:t>
            </a:r>
            <a:br>
              <a:rPr lang="en-US"/>
            </a:br>
            <a:r>
              <a:rPr lang="en-US"/>
              <a:t>11-press countinue</a:t>
            </a:r>
            <a:endParaRPr/>
          </a:p>
        </p:txBody>
      </p:sp>
      <p:pic>
        <p:nvPicPr>
          <p:cNvPr id="433" name="Google Shape;433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435" y="2785591"/>
            <a:ext cx="6105993" cy="343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type="title"/>
          </p:nvPr>
        </p:nvSpPr>
        <p:spPr>
          <a:xfrm>
            <a:off x="722376" y="452718"/>
            <a:ext cx="9328500" cy="48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Team Leader : Yousef Mosad </a:t>
            </a:r>
            <a:br>
              <a:rPr lang="en-US"/>
            </a:br>
            <a:br>
              <a:rPr lang="en-US"/>
            </a:br>
            <a:r>
              <a:rPr lang="en-US"/>
              <a:t>Team Members: 1-Gehaad Magdi</a:t>
            </a:r>
            <a:br>
              <a:rPr lang="en-US"/>
            </a:br>
            <a:r>
              <a:rPr lang="en-US"/>
              <a:t>                              2- Dina Mahmoud</a:t>
            </a:r>
            <a:br>
              <a:rPr lang="en-US"/>
            </a:br>
            <a:r>
              <a:rPr lang="en-US"/>
              <a:t>                           3- yahya Khaled</a:t>
            </a:r>
            <a:br>
              <a:rPr lang="en-US"/>
            </a:br>
            <a:r>
              <a:rPr lang="en-US"/>
              <a:t>                     4- Silvia Hany</a:t>
            </a: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12-Book:</a:t>
            </a:r>
            <a:endParaRPr/>
          </a:p>
        </p:txBody>
      </p:sp>
      <p:pic>
        <p:nvPicPr>
          <p:cNvPr id="439" name="Google Shape;43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4" y="1700020"/>
            <a:ext cx="7735712" cy="5157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13- Unit Change –Expense Account-Location:</a:t>
            </a:r>
            <a:br>
              <a:rPr lang="en-US"/>
            </a:br>
            <a:r>
              <a:rPr lang="en-US"/>
              <a:t>14-press Done</a:t>
            </a:r>
            <a:endParaRPr/>
          </a:p>
        </p:txBody>
      </p:sp>
      <p:pic>
        <p:nvPicPr>
          <p:cNvPr id="445" name="Google Shape;445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86" y="2355977"/>
            <a:ext cx="627017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9727" y="2355977"/>
            <a:ext cx="498733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4-Quick Addition:</a:t>
            </a:r>
            <a:br>
              <a:rPr lang="en-US"/>
            </a:br>
            <a:r>
              <a:rPr lang="en-US"/>
              <a:t>Asset-Asset workbench-Quick Addition</a:t>
            </a:r>
            <a:endParaRPr/>
          </a:p>
        </p:txBody>
      </p:sp>
      <p:pic>
        <p:nvPicPr>
          <p:cNvPr id="452" name="Google Shape;45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2657729"/>
            <a:ext cx="8515978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1-Description:</a:t>
            </a:r>
            <a:br>
              <a:rPr lang="en-US"/>
            </a:br>
            <a:r>
              <a:rPr lang="en-US"/>
              <a:t>2-Category </a:t>
            </a:r>
            <a:br>
              <a:rPr lang="en-US"/>
            </a:br>
            <a:r>
              <a:rPr lang="en-US"/>
              <a:t>3-Units</a:t>
            </a:r>
            <a:endParaRPr/>
          </a:p>
        </p:txBody>
      </p:sp>
      <p:pic>
        <p:nvPicPr>
          <p:cNvPr id="458" name="Google Shape;45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2460058"/>
            <a:ext cx="5423675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9679" y="2413454"/>
            <a:ext cx="5365819" cy="4444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5"/>
          <p:cNvSpPr txBox="1"/>
          <p:nvPr>
            <p:ph type="title"/>
          </p:nvPr>
        </p:nvSpPr>
        <p:spPr>
          <a:xfrm>
            <a:off x="838200" y="365125"/>
            <a:ext cx="10515600" cy="1951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4-Book</a:t>
            </a:r>
            <a:br>
              <a:rPr lang="en-US"/>
            </a:br>
            <a:r>
              <a:rPr lang="en-US"/>
              <a:t>5-Method-life yeard-Months </a:t>
            </a:r>
            <a:br>
              <a:rPr lang="en-US"/>
            </a:br>
            <a:r>
              <a:rPr lang="en-US"/>
              <a:t>6- Cost-Date in service-prorate convention-prorate date </a:t>
            </a:r>
            <a:endParaRPr/>
          </a:p>
        </p:txBody>
      </p:sp>
      <p:pic>
        <p:nvPicPr>
          <p:cNvPr id="465" name="Google Shape;46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458" y="2307001"/>
            <a:ext cx="7456876" cy="419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7-units change –Expense Account-Location:</a:t>
            </a:r>
            <a:br>
              <a:rPr lang="en-US"/>
            </a:br>
            <a:r>
              <a:rPr lang="en-US"/>
              <a:t>8-Done</a:t>
            </a:r>
            <a:endParaRPr/>
          </a:p>
        </p:txBody>
      </p:sp>
      <p:pic>
        <p:nvPicPr>
          <p:cNvPr id="471" name="Google Shape;471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33" y="2456803"/>
            <a:ext cx="572512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3978" y="2506661"/>
            <a:ext cx="5926853" cy="4351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type="ctrTitle"/>
          </p:nvPr>
        </p:nvSpPr>
        <p:spPr>
          <a:xfrm>
            <a:off x="1438419" y="2343913"/>
            <a:ext cx="8825658" cy="20177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b="1" lang="en-US" sz="4800"/>
              <a:t>5 Mass Addition </a:t>
            </a:r>
            <a:br>
              <a:rPr b="1" lang="en-US" sz="4800"/>
            </a:br>
            <a:r>
              <a:rPr b="1" lang="en-US" sz="4800"/>
              <a:t>6 CIP Assets Additions</a:t>
            </a:r>
            <a:endParaRPr/>
          </a:p>
        </p:txBody>
      </p:sp>
      <p:sp>
        <p:nvSpPr>
          <p:cNvPr id="478" name="Google Shape;478;p37"/>
          <p:cNvSpPr txBox="1"/>
          <p:nvPr>
            <p:ph idx="1" type="subTitle"/>
          </p:nvPr>
        </p:nvSpPr>
        <p:spPr>
          <a:xfrm>
            <a:off x="1533144" y="1301370"/>
            <a:ext cx="6400800" cy="829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4000">
                <a:solidFill>
                  <a:schemeClr val="lt1"/>
                </a:solidFill>
              </a:rPr>
              <a:t>YAHYA KHALED</a:t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Mass Addition - Step 1</a:t>
            </a:r>
            <a:endParaRPr/>
          </a:p>
        </p:txBody>
      </p:sp>
      <p:pic>
        <p:nvPicPr>
          <p:cNvPr descr="mass_addition_img_1.png" id="484" name="Google Shape;4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008" y="1473200"/>
            <a:ext cx="7424928" cy="5321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Mass Addition - Step 2</a:t>
            </a:r>
            <a:endParaRPr/>
          </a:p>
        </p:txBody>
      </p:sp>
      <p:pic>
        <p:nvPicPr>
          <p:cNvPr descr="mass_addition_img_2.png" id="490" name="Google Shape;4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417638"/>
            <a:ext cx="7315200" cy="52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Mass Addition - Step 3</a:t>
            </a:r>
            <a:endParaRPr/>
          </a:p>
        </p:txBody>
      </p:sp>
      <p:pic>
        <p:nvPicPr>
          <p:cNvPr descr="mass_addition_img_3.png" id="496" name="Google Shape;4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104" y="1417639"/>
            <a:ext cx="7315200" cy="522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>
            <a:off x="493776" y="810226"/>
            <a:ext cx="100767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Today, we will discuss a crucial topic in the world of technology and financial management—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Oracle Systems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These systems are among the most powerful solutions for managing data and business operations in organizations. Our focus will be on 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Oracle ERP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 comprehensive enterprise resource planning system, along with 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Oracle Fixed Assets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 key module for efficient asset management.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Oracle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a global leader in providing advanced database solutions and cloud services, helping businesses enhance performance and analyze data more intelligently.</a:t>
            </a:r>
            <a:b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Oracle ERP (Enterprise Resource Planning)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an integrated system for managing various financial and administrative operations, such as accounting, inventory management, supply chains, and human resources. It enhances efficiency and supports informed decision-making.</a:t>
            </a:r>
            <a:b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Oracle Fixed Assets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a critical module within Oracle ERP that helps organizations manage and track fixed assets like equipment and properties. It improves financial accuracy, automates depreciation calculations, and simplifies financial reporting.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this presentation, we will explore how these systems enable businesses to achieve greater financial and operational efficiency. Let’s get started!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Mass Addition - Step 4</a:t>
            </a:r>
            <a:endParaRPr/>
          </a:p>
        </p:txBody>
      </p:sp>
      <p:pic>
        <p:nvPicPr>
          <p:cNvPr descr="mass_addition_img_4.png" id="502" name="Google Shape;5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9568" y="1189039"/>
            <a:ext cx="6473952" cy="554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Mass Addition - Step 5</a:t>
            </a:r>
            <a:endParaRPr/>
          </a:p>
        </p:txBody>
      </p:sp>
      <p:pic>
        <p:nvPicPr>
          <p:cNvPr descr="mass_addition_img_5.png" id="508" name="Google Shape;5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6728" y="1426782"/>
            <a:ext cx="6504766" cy="527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CIP Assets Addition - Step 1</a:t>
            </a:r>
            <a:endParaRPr/>
          </a:p>
        </p:txBody>
      </p:sp>
      <p:pic>
        <p:nvPicPr>
          <p:cNvPr descr="cip_img_1.png" id="514" name="Google Shape;51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5248" y="1417638"/>
            <a:ext cx="7315200" cy="5166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CIP Assets Addition - Step 2</a:t>
            </a:r>
            <a:endParaRPr/>
          </a:p>
        </p:txBody>
      </p:sp>
      <p:pic>
        <p:nvPicPr>
          <p:cNvPr descr="cip_img_2.png" id="520" name="Google Shape;52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417638"/>
            <a:ext cx="7315200" cy="422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CIP Assets Addition - Step 3</a:t>
            </a:r>
            <a:endParaRPr/>
          </a:p>
        </p:txBody>
      </p:sp>
      <p:pic>
        <p:nvPicPr>
          <p:cNvPr descr="cip_img_3.png" id="526" name="Google Shape;5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417639"/>
            <a:ext cx="7315200" cy="392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CIP Assets Addition - Step 4</a:t>
            </a:r>
            <a:endParaRPr/>
          </a:p>
        </p:txBody>
      </p:sp>
      <p:pic>
        <p:nvPicPr>
          <p:cNvPr descr="cip_img_4.png" id="532" name="Google Shape;5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417639"/>
            <a:ext cx="7315200" cy="493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/>
          <p:nvPr>
            <p:ph type="ctrTitle"/>
          </p:nvPr>
        </p:nvSpPr>
        <p:spPr>
          <a:xfrm>
            <a:off x="1154955" y="965053"/>
            <a:ext cx="8825658" cy="818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b="1" lang="en-US" sz="4000"/>
              <a:t>Name : Silvia Hany Abdelmasseh </a:t>
            </a:r>
            <a:br>
              <a:rPr b="1" lang="en-US" sz="4000"/>
            </a:br>
            <a:endParaRPr b="1" sz="4000"/>
          </a:p>
        </p:txBody>
      </p:sp>
      <p:sp>
        <p:nvSpPr>
          <p:cNvPr id="538" name="Google Shape;538;p47"/>
          <p:cNvSpPr txBox="1"/>
          <p:nvPr>
            <p:ph idx="1" type="subTitle"/>
          </p:nvPr>
        </p:nvSpPr>
        <p:spPr>
          <a:xfrm>
            <a:off x="1493283" y="3104028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b="1" lang="en-US" sz="3600">
                <a:solidFill>
                  <a:schemeClr val="lt1"/>
                </a:solidFill>
              </a:rPr>
              <a:t>7- ASSET MASS ADDITION</a:t>
            </a:r>
            <a:br>
              <a:rPr b="1" lang="en-US" sz="3600">
                <a:solidFill>
                  <a:schemeClr val="lt1"/>
                </a:solidFill>
              </a:rPr>
            </a:br>
            <a:r>
              <a:rPr b="1" lang="en-US" sz="3600">
                <a:solidFill>
                  <a:schemeClr val="lt1"/>
                </a:solidFill>
              </a:rPr>
              <a:t>8- ASSET MASS TRANSACTIONS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7- Asset Mass </a:t>
            </a:r>
            <a:r>
              <a:rPr lang="en-US" sz="4400"/>
              <a:t>Addition</a:t>
            </a:r>
            <a:br>
              <a:rPr lang="en-US"/>
            </a:br>
            <a:r>
              <a:rPr lang="en-US" sz="2400"/>
              <a:t>from Asset – Asset Workbench – find the book you created </a:t>
            </a:r>
            <a:br>
              <a:rPr lang="en-US" sz="2400"/>
            </a:br>
            <a:r>
              <a:rPr lang="en-US" sz="2400"/>
              <a:t>and this screen will be shown </a:t>
            </a:r>
            <a:endParaRPr/>
          </a:p>
        </p:txBody>
      </p:sp>
      <p:pic>
        <p:nvPicPr>
          <p:cNvPr descr="A screenshot of a computer&#10;&#10;AI-generated content may be incorrect." id="544" name="Google Shape;544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7899" l="7318" r="19239" t="15701"/>
          <a:stretch/>
        </p:blipFill>
        <p:spPr>
          <a:xfrm>
            <a:off x="2692400" y="2125382"/>
            <a:ext cx="6108700" cy="42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9"/>
          <p:cNvSpPr txBox="1"/>
          <p:nvPr>
            <p:ph type="title"/>
          </p:nvPr>
        </p:nvSpPr>
        <p:spPr>
          <a:xfrm>
            <a:off x="646111" y="452718"/>
            <a:ext cx="9404723" cy="1757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Manual edit from Machine to Vehicle.</a:t>
            </a:r>
            <a:br>
              <a:rPr lang="en-US"/>
            </a:br>
            <a:r>
              <a:rPr lang="en-US" sz="2400"/>
              <a:t>we can edit both category and description.</a:t>
            </a:r>
            <a:br>
              <a:rPr lang="en-US" sz="2400"/>
            </a:br>
            <a:endParaRPr sz="2400"/>
          </a:p>
        </p:txBody>
      </p:sp>
      <p:pic>
        <p:nvPicPr>
          <p:cNvPr descr="A screenshot of a computer&#10;&#10;AI-generated content may be incorrect." id="550" name="Google Shape;550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838" l="19183" r="-573" t="15280"/>
          <a:stretch/>
        </p:blipFill>
        <p:spPr>
          <a:xfrm>
            <a:off x="2044700" y="2387600"/>
            <a:ext cx="8216900" cy="401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After editing </a:t>
            </a:r>
            <a:endParaRPr/>
          </a:p>
        </p:txBody>
      </p:sp>
      <p:pic>
        <p:nvPicPr>
          <p:cNvPr descr="A screenshot of a computer&#10;&#10;AI-generated content may be incorrect." id="556" name="Google Shape;556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2527" l="16518" r="7204" t="23853"/>
          <a:stretch/>
        </p:blipFill>
        <p:spPr>
          <a:xfrm>
            <a:off x="1651000" y="2785233"/>
            <a:ext cx="8534400" cy="157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>
            <p:ph type="title"/>
          </p:nvPr>
        </p:nvSpPr>
        <p:spPr>
          <a:xfrm>
            <a:off x="1318086" y="373418"/>
            <a:ext cx="94047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DLaM Display"/>
              <a:buNone/>
            </a:pPr>
            <a:r>
              <a:rPr lang="en-US" sz="4400">
                <a:latin typeface="Amiri"/>
                <a:ea typeface="Amiri"/>
                <a:cs typeface="Amiri"/>
                <a:sym typeface="Amiri"/>
              </a:rPr>
              <a:t>Gehaad Magdi </a:t>
            </a:r>
            <a:br>
              <a:rPr lang="en-US" sz="3200">
                <a:latin typeface="Amiri"/>
                <a:ea typeface="Amiri"/>
                <a:cs typeface="Amiri"/>
                <a:sym typeface="Amiri"/>
              </a:rPr>
            </a:br>
            <a:endParaRPr sz="3200"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981725" y="1752275"/>
            <a:ext cx="3907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miri"/>
              <a:buAutoNum type="arabicPeriod"/>
            </a:pPr>
            <a:r>
              <a:rPr i="0" lang="en-US" sz="3200" u="none" cap="none" strike="noStrike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Create New: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⮚"/>
            </a:pPr>
            <a:r>
              <a:rPr i="0" lang="en-US" sz="2400" u="none" cap="none" strike="noStrike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Fixed Assets Responsibility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⮚"/>
            </a:pPr>
            <a:r>
              <a:rPr i="0" lang="en-US" sz="2400" u="none" cap="none" strike="noStrike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Profile Options</a:t>
            </a:r>
            <a:endParaRPr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7026796" y="1509181"/>
            <a:ext cx="36960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2.</a:t>
            </a:r>
            <a:r>
              <a:rPr i="0" lang="en-US" sz="3200" u="none" cap="none" strike="noStrike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 Setup Fixed Assets: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⮚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Flex Field Assets|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5E1A8"/>
              </a:buClr>
              <a:buSzPts val="2400"/>
              <a:buFont typeface="Amiri"/>
              <a:buChar char="•"/>
            </a:pPr>
            <a:r>
              <a:rPr lang="en-US" sz="2400">
                <a:solidFill>
                  <a:srgbClr val="F5E1A8"/>
                </a:solidFill>
                <a:latin typeface="Amiri"/>
                <a:ea typeface="Amiri"/>
                <a:cs typeface="Amiri"/>
                <a:sym typeface="Amiri"/>
              </a:rPr>
              <a:t>Category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5E1A8"/>
              </a:buClr>
              <a:buSzPts val="2400"/>
              <a:buFont typeface="Amiri"/>
              <a:buChar char="•"/>
            </a:pPr>
            <a:r>
              <a:rPr lang="en-US" sz="2400">
                <a:solidFill>
                  <a:srgbClr val="F5E1A8"/>
                </a:solidFill>
                <a:latin typeface="Amiri"/>
                <a:ea typeface="Amiri"/>
                <a:cs typeface="Amiri"/>
                <a:sym typeface="Amiri"/>
              </a:rPr>
              <a:t>Locations 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5E1A8"/>
              </a:buClr>
              <a:buSzPts val="2400"/>
              <a:buFont typeface="Amiri"/>
              <a:buChar char="•"/>
            </a:pPr>
            <a:r>
              <a:rPr lang="en-US" sz="2400">
                <a:solidFill>
                  <a:srgbClr val="F5E1A8"/>
                </a:solidFill>
                <a:latin typeface="Amiri"/>
                <a:ea typeface="Amiri"/>
                <a:cs typeface="Amiri"/>
                <a:sym typeface="Amiri"/>
              </a:rPr>
              <a:t>Asset Key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⮚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System Control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⮚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Fiscal Years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⮚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Calendar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⮚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Prorate Convention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⮚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Book Control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⮚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Assets Categories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190500" lvl="0" marL="342900" marR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Editing number of units from 1 to 2</a:t>
            </a:r>
            <a:endParaRPr/>
          </a:p>
        </p:txBody>
      </p:sp>
      <p:pic>
        <p:nvPicPr>
          <p:cNvPr descr="A screenshot of a computer&#10;&#10;AI-generated content may be incorrect." id="562" name="Google Shape;562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2959" l="10149" r="17912" t="29257"/>
          <a:stretch/>
        </p:blipFill>
        <p:spPr>
          <a:xfrm>
            <a:off x="646111" y="2501899"/>
            <a:ext cx="4522790" cy="3850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563" name="Google Shape;563;p5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17226" l="10040" r="18020" t="29324"/>
          <a:stretch/>
        </p:blipFill>
        <p:spPr>
          <a:xfrm>
            <a:off x="6096000" y="2448859"/>
            <a:ext cx="5016500" cy="3903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After editing we could add a second unit </a:t>
            </a:r>
            <a:endParaRPr/>
          </a:p>
        </p:txBody>
      </p:sp>
      <p:pic>
        <p:nvPicPr>
          <p:cNvPr descr="A screenshot of a computer&#10;&#10;AI-generated content may be incorrect." id="569" name="Google Shape;569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2711" l="12195" r="14674" t="32804"/>
          <a:stretch/>
        </p:blipFill>
        <p:spPr>
          <a:xfrm>
            <a:off x="2057400" y="2578100"/>
            <a:ext cx="7632700" cy="34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Repeating the previous step by editing units and putting -1 </a:t>
            </a:r>
            <a:endParaRPr/>
          </a:p>
        </p:txBody>
      </p:sp>
      <p:pic>
        <p:nvPicPr>
          <p:cNvPr descr="A screenshot of a computer&#10;&#10;AI-generated content may be incorrect." id="575" name="Google Shape;575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1235" l="16069" r="12716" t="25593"/>
          <a:stretch/>
        </p:blipFill>
        <p:spPr>
          <a:xfrm>
            <a:off x="977900" y="2554615"/>
            <a:ext cx="4731084" cy="2653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576" name="Google Shape;576;p5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42759" l="16243" r="12227" t="25333"/>
          <a:stretch/>
        </p:blipFill>
        <p:spPr>
          <a:xfrm>
            <a:off x="6096000" y="2554615"/>
            <a:ext cx="5229832" cy="265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Changing the cost of the asset by changing it from current cost </a:t>
            </a:r>
            <a:endParaRPr/>
          </a:p>
        </p:txBody>
      </p:sp>
      <p:pic>
        <p:nvPicPr>
          <p:cNvPr descr="A screenshot of a computer&#10;&#10;AI-generated content may be incorrect." id="582" name="Google Shape;582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4512" l="14460" r="13588" t="19516"/>
          <a:stretch/>
        </p:blipFill>
        <p:spPr>
          <a:xfrm>
            <a:off x="1612900" y="2336800"/>
            <a:ext cx="7531101" cy="34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 txBox="1"/>
          <p:nvPr>
            <p:ph type="title"/>
          </p:nvPr>
        </p:nvSpPr>
        <p:spPr>
          <a:xfrm>
            <a:off x="646110" y="443574"/>
            <a:ext cx="9404723" cy="1019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Editing location </a:t>
            </a:r>
            <a:br>
              <a:rPr lang="en-US"/>
            </a:br>
            <a:r>
              <a:rPr lang="en-US"/>
              <a:t>  </a:t>
            </a:r>
            <a:br>
              <a:rPr lang="en-US"/>
            </a:br>
            <a:br>
              <a:rPr lang="en-US"/>
            </a:br>
            <a:endParaRPr/>
          </a:p>
        </p:txBody>
      </p:sp>
      <p:pic>
        <p:nvPicPr>
          <p:cNvPr descr="A screenshot of a computer&#10;&#10;AI-generated content may be incorrect." id="588" name="Google Shape;588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4483" l="0" r="40102" t="8286"/>
          <a:stretch/>
        </p:blipFill>
        <p:spPr>
          <a:xfrm>
            <a:off x="3565392" y="1972120"/>
            <a:ext cx="66929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After changing unit number 2 </a:t>
            </a:r>
            <a:endParaRPr/>
          </a:p>
        </p:txBody>
      </p:sp>
      <p:pic>
        <p:nvPicPr>
          <p:cNvPr descr="A screenshot of a computer" id="594" name="Google Shape;594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0227" l="12170" r="16757" t="17799"/>
          <a:stretch/>
        </p:blipFill>
        <p:spPr>
          <a:xfrm>
            <a:off x="838649" y="2399348"/>
            <a:ext cx="4509823" cy="2896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595" name="Google Shape;595;p5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13253" l="13218" r="15710" t="34381"/>
          <a:stretch/>
        </p:blipFill>
        <p:spPr>
          <a:xfrm>
            <a:off x="5689600" y="2399348"/>
            <a:ext cx="4914152" cy="289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8- Asset Mass Transaction</a:t>
            </a:r>
            <a:br>
              <a:rPr lang="en-US"/>
            </a:br>
            <a:r>
              <a:rPr lang="en-US" sz="2800"/>
              <a:t>from Mass Transactions – Reclassifications </a:t>
            </a:r>
            <a:endParaRPr/>
          </a:p>
        </p:txBody>
      </p:sp>
      <p:pic>
        <p:nvPicPr>
          <p:cNvPr descr="A screenshot of a computer&#10;&#10;AI-generated content may be incorrect." id="601" name="Google Shape;601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301" l="18134" r="21725" t="19208"/>
          <a:stretch/>
        </p:blipFill>
        <p:spPr>
          <a:xfrm>
            <a:off x="2692400" y="1853248"/>
            <a:ext cx="6502400" cy="439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After editing </a:t>
            </a:r>
            <a:endParaRPr/>
          </a:p>
        </p:txBody>
      </p:sp>
      <p:pic>
        <p:nvPicPr>
          <p:cNvPr descr="A screenshot of a computer&#10;&#10;AI-generated content may be incorrect." id="607" name="Google Shape;607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6484" l="-1" r="18120" t="8752"/>
          <a:stretch/>
        </p:blipFill>
        <p:spPr>
          <a:xfrm>
            <a:off x="1371600" y="2170824"/>
            <a:ext cx="9270999" cy="23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9"/>
          <p:cNvSpPr txBox="1"/>
          <p:nvPr>
            <p:ph type="title"/>
          </p:nvPr>
        </p:nvSpPr>
        <p:spPr>
          <a:xfrm>
            <a:off x="2459736" y="1070028"/>
            <a:ext cx="7591098" cy="1440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/>
              <a:t>Name:Yousef </a:t>
            </a:r>
            <a:r>
              <a:rPr b="1" lang="en-US">
                <a:solidFill>
                  <a:schemeClr val="lt1"/>
                </a:solidFill>
              </a:rPr>
              <a:t>Mosad</a:t>
            </a:r>
            <a:r>
              <a:rPr b="1" lang="en-US"/>
              <a:t> </a:t>
            </a:r>
            <a:endParaRPr b="1"/>
          </a:p>
        </p:txBody>
      </p:sp>
      <p:sp>
        <p:nvSpPr>
          <p:cNvPr id="613" name="Google Shape;613;p59"/>
          <p:cNvSpPr txBox="1"/>
          <p:nvPr>
            <p:ph idx="1" type="body"/>
          </p:nvPr>
        </p:nvSpPr>
        <p:spPr>
          <a:xfrm>
            <a:off x="411480" y="2510118"/>
            <a:ext cx="11311128" cy="2811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 sz="3200"/>
              <a:t>9- Run Depreciations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rPr lang="en-US" sz="3200"/>
              <a:t>10-Create Accounting And Transfer To General Ledger</a:t>
            </a:r>
            <a:endParaRPr sz="3200"/>
          </a:p>
        </p:txBody>
      </p:sp>
    </p:spTree>
  </p:cSld>
  <p:clrMapOvr>
    <a:masterClrMapping/>
  </p:clrMapOvr>
  <p:transition spd="slow" p14:dur="1500">
    <p:split orient="vert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9 Run Depreciations</a:t>
            </a:r>
            <a:br>
              <a:rPr lang="en-US"/>
            </a:br>
            <a:br>
              <a:rPr lang="en-US"/>
            </a:br>
            <a:r>
              <a:rPr lang="en-US" sz="2800"/>
              <a:t>1- Depreciations</a:t>
            </a:r>
            <a:br>
              <a:rPr lang="en-US" sz="2800"/>
            </a:br>
            <a:r>
              <a:rPr lang="en-US" sz="2800"/>
              <a:t>2- Run Depreciations</a:t>
            </a:r>
            <a:endParaRPr/>
          </a:p>
        </p:txBody>
      </p:sp>
      <p:pic>
        <p:nvPicPr>
          <p:cNvPr id="619" name="Google Shape;619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5156" y="2610338"/>
            <a:ext cx="5349704" cy="412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>
            <p:ph type="title"/>
          </p:nvPr>
        </p:nvSpPr>
        <p:spPr>
          <a:xfrm>
            <a:off x="193325" y="132151"/>
            <a:ext cx="695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DLaM Display"/>
              <a:buNone/>
            </a:pPr>
            <a:r>
              <a:rPr lang="en-US" sz="3200">
                <a:latin typeface="Amiri"/>
                <a:ea typeface="Amiri"/>
                <a:cs typeface="Amiri"/>
                <a:sym typeface="Amiri"/>
              </a:rPr>
              <a:t>Create New Fixed Assets Responsibility:</a:t>
            </a:r>
            <a:endParaRPr>
              <a:latin typeface="Amiri"/>
              <a:ea typeface="Amiri"/>
              <a:cs typeface="Amiri"/>
              <a:sym typeface="Amiri"/>
            </a:endParaRPr>
          </a:p>
        </p:txBody>
      </p:sp>
      <p:pic>
        <p:nvPicPr>
          <p:cNvPr descr="A screenshot of a computer&#10;&#10;AI-generated content may be incorrect." id="176" name="Google Shape;176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4439"/>
            <a:ext cx="6019800" cy="4123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mputer screen shot of a computer&#10;&#10;AI-generated content may be incorrect."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5980" y="2734439"/>
            <a:ext cx="6126020" cy="41556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/>
        </p:nvSpPr>
        <p:spPr>
          <a:xfrm>
            <a:off x="193335" y="1515161"/>
            <a:ext cx="8711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o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System Administrator &gt; Security &gt; Responsibility &gt; Define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iri"/>
              <a:buChar char="o"/>
            </a:pPr>
            <a:r>
              <a:rPr lang="en-US" sz="24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Security &gt; User &gt; Define</a:t>
            </a:r>
            <a:endParaRPr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3-Book</a:t>
            </a:r>
            <a:br>
              <a:rPr lang="en-US"/>
            </a:br>
            <a:r>
              <a:rPr lang="en-US"/>
              <a:t>4-Period</a:t>
            </a:r>
            <a:endParaRPr/>
          </a:p>
        </p:txBody>
      </p:sp>
      <p:pic>
        <p:nvPicPr>
          <p:cNvPr id="625" name="Google Shape;625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313" y="1395056"/>
            <a:ext cx="5189255" cy="303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504" y="2501480"/>
            <a:ext cx="5562007" cy="405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5 Run Request</a:t>
            </a:r>
            <a:endParaRPr/>
          </a:p>
        </p:txBody>
      </p:sp>
      <p:pic>
        <p:nvPicPr>
          <p:cNvPr id="632" name="Google Shape;632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437" y="2161645"/>
            <a:ext cx="3673158" cy="123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2" title="Screenshot 2025-05-10 2340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775" y="3704592"/>
            <a:ext cx="85725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4400"/>
              <a:t>10-Create Accounting And Transfer To General Ledger</a:t>
            </a:r>
            <a:br>
              <a:rPr lang="en-US" sz="4400"/>
            </a:br>
            <a:endParaRPr/>
          </a:p>
        </p:txBody>
      </p:sp>
      <p:sp>
        <p:nvSpPr>
          <p:cNvPr id="639" name="Google Shape;639;p6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1-Create Accounting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640" name="Google Shape;64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340" y="2052918"/>
            <a:ext cx="5349704" cy="424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/>
              <a:t>2-Name = Create Accounting - Assets</a:t>
            </a:r>
            <a:endParaRPr sz="3600"/>
          </a:p>
        </p:txBody>
      </p:sp>
      <p:pic>
        <p:nvPicPr>
          <p:cNvPr id="646" name="Google Shape;646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7972" y="2052638"/>
            <a:ext cx="5997831" cy="41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3600"/>
              <a:t>3-Book Type Code =Al nasr</a:t>
            </a:r>
            <a:br>
              <a:rPr lang="en-US" sz="3600"/>
            </a:br>
            <a:r>
              <a:rPr lang="en-US" sz="3600"/>
              <a:t>4- repot= summary</a:t>
            </a:r>
            <a:br>
              <a:rPr lang="en-US" sz="3600"/>
            </a:br>
            <a:r>
              <a:rPr lang="en-US" sz="3600"/>
              <a:t>5-ok</a:t>
            </a:r>
            <a:endParaRPr sz="3600"/>
          </a:p>
        </p:txBody>
      </p:sp>
      <p:pic>
        <p:nvPicPr>
          <p:cNvPr id="652" name="Google Shape;652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746" y="2546370"/>
            <a:ext cx="7186283" cy="320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6- Submit</a:t>
            </a:r>
            <a:endParaRPr/>
          </a:p>
        </p:txBody>
      </p:sp>
      <p:pic>
        <p:nvPicPr>
          <p:cNvPr id="658" name="Google Shape;658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7972" y="2052638"/>
            <a:ext cx="5997831" cy="41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7-Run Request</a:t>
            </a:r>
            <a:endParaRPr/>
          </a:p>
        </p:txBody>
      </p:sp>
      <p:pic>
        <p:nvPicPr>
          <p:cNvPr id="664" name="Google Shape;664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003" y="2056803"/>
            <a:ext cx="2758800" cy="12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7" title="Screenshot 2025-05-10 2339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832" y="3494861"/>
            <a:ext cx="8177093" cy="111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 txBox="1"/>
          <p:nvPr>
            <p:ph idx="1" type="body"/>
          </p:nvPr>
        </p:nvSpPr>
        <p:spPr>
          <a:xfrm>
            <a:off x="1103312" y="2551176"/>
            <a:ext cx="8946541" cy="3697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/>
              <a:t>End of Fixed Assets Module </a:t>
            </a:r>
            <a:endParaRPr sz="4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sz="4000"/>
              <a:t>Thank you</a:t>
            </a:r>
            <a:endParaRPr sz="4000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/>
          <p:nvPr>
            <p:ph type="title"/>
          </p:nvPr>
        </p:nvSpPr>
        <p:spPr>
          <a:xfrm>
            <a:off x="524559" y="241720"/>
            <a:ext cx="46047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DLaM Display"/>
              <a:buNone/>
            </a:pPr>
            <a:r>
              <a:rPr lang="en-US" sz="2400">
                <a:latin typeface="Amiri"/>
                <a:ea typeface="Amiri"/>
                <a:cs typeface="Amiri"/>
                <a:sym typeface="Amiri"/>
              </a:rPr>
              <a:t>Create New Profile Options:</a:t>
            </a:r>
            <a:endParaRPr sz="2400">
              <a:latin typeface="Amiri"/>
              <a:ea typeface="Amiri"/>
              <a:cs typeface="Amiri"/>
              <a:sym typeface="Amiri"/>
            </a:endParaRPr>
          </a:p>
        </p:txBody>
      </p:sp>
      <p:pic>
        <p:nvPicPr>
          <p:cNvPr descr="A screenshot of a computer&#10;&#10;AI-generated content may be incorrect." id="184" name="Google Shape;184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5253"/>
            <a:ext cx="5979584" cy="505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9584" y="1805253"/>
            <a:ext cx="6212416" cy="5052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116250" y="926701"/>
            <a:ext cx="470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en-US" sz="1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System Administrator &gt; Profile &gt; System</a:t>
            </a:r>
            <a:endParaRPr sz="18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524542" y="3514217"/>
            <a:ext cx="1718930" cy="281527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510132" y="3654980"/>
            <a:ext cx="1718930" cy="369331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6907"/>
            <a:ext cx="6855900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3813" y="3429000"/>
            <a:ext cx="5068187" cy="34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>
            <a:off x="7366591" y="6000158"/>
            <a:ext cx="2200939" cy="37084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751687" y="3428990"/>
            <a:ext cx="2062800" cy="28140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3" y="2452130"/>
            <a:ext cx="1719000" cy="28140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3096" y="83324"/>
            <a:ext cx="4908867" cy="325267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 txBox="1"/>
          <p:nvPr/>
        </p:nvSpPr>
        <p:spPr>
          <a:xfrm>
            <a:off x="251075" y="310525"/>
            <a:ext cx="364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نختار علي مستوي responsibility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AI-generated content may be incorrect." id="204" name="Google Shape;204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358" y="-1"/>
            <a:ext cx="6588642" cy="366823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 txBox="1"/>
          <p:nvPr/>
        </p:nvSpPr>
        <p:spPr>
          <a:xfrm>
            <a:off x="116958" y="0"/>
            <a:ext cx="4933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miri"/>
              <a:buChar char="⮚"/>
            </a:pPr>
            <a:r>
              <a:rPr lang="en-US" sz="2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Flex Field Assets|</a:t>
            </a:r>
            <a:endParaRPr>
              <a:latin typeface="Amiri"/>
              <a:ea typeface="Amiri"/>
              <a:cs typeface="Amiri"/>
              <a:sym typeface="Ami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5E1A8"/>
              </a:buClr>
              <a:buSzPts val="2400"/>
              <a:buFont typeface="Amiri"/>
              <a:buChar char="•"/>
            </a:pPr>
            <a:r>
              <a:rPr lang="en-US" sz="2400">
                <a:solidFill>
                  <a:srgbClr val="F5E1A8"/>
                </a:solidFill>
                <a:latin typeface="Amiri"/>
                <a:ea typeface="Amiri"/>
                <a:cs typeface="Amiri"/>
                <a:sym typeface="Amiri"/>
              </a:rPr>
              <a:t>Category</a:t>
            </a:r>
            <a:endParaRPr sz="2400">
              <a:solidFill>
                <a:schemeClr val="lt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pic>
        <p:nvPicPr>
          <p:cNvPr descr="A screenshot of a computer&#10;&#10;AI-generated content may be incorrect." id="206" name="Google Shape;2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33852"/>
            <a:ext cx="5477810" cy="41309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207" name="Google Shape;20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3359" y="3561907"/>
            <a:ext cx="6588642" cy="329609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0"/>
          <p:cNvSpPr/>
          <p:nvPr/>
        </p:nvSpPr>
        <p:spPr>
          <a:xfrm flipH="1" rot="10800000">
            <a:off x="9867014" y="270839"/>
            <a:ext cx="1935125" cy="35643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5968409" y="270839"/>
            <a:ext cx="1935125" cy="350874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008319" y="5634249"/>
            <a:ext cx="1001234" cy="15390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5477810" y="4284521"/>
            <a:ext cx="1667269" cy="255581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395445" y="4635395"/>
            <a:ext cx="1001234" cy="15390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556707" y="5162369"/>
            <a:ext cx="1001234" cy="15390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5699052" y="2631357"/>
            <a:ext cx="1711841" cy="239433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6962555" y="4499345"/>
            <a:ext cx="1667270" cy="289959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297712" y="1244009"/>
            <a:ext cx="4972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miri"/>
              <a:buChar char="o"/>
            </a:pPr>
            <a:r>
              <a:rPr lang="en-US" sz="1800">
                <a:solidFill>
                  <a:schemeClr val="lt1"/>
                </a:solidFill>
                <a:latin typeface="Amiri"/>
                <a:ea typeface="Amiri"/>
                <a:cs typeface="Amiri"/>
                <a:sym typeface="Amiri"/>
              </a:rPr>
              <a:t>Setup &gt; Financial &gt; Flex field &gt; Segments</a:t>
            </a:r>
            <a:endParaRPr>
              <a:latin typeface="Amiri"/>
              <a:ea typeface="Amiri"/>
              <a:cs typeface="Amiri"/>
              <a:sym typeface="Amiri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2025-02-25T17:01:05Z</dcterms:created>
  <dc:creator>DINA MAHMOUD</dc:creator>
</cp:coreProperties>
</file>